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2" r:id="rId5"/>
    <p:sldId id="293" r:id="rId6"/>
    <p:sldId id="294" r:id="rId7"/>
    <p:sldId id="295" r:id="rId8"/>
    <p:sldId id="300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934"/>
    <a:srgbClr val="02CFE7"/>
    <a:srgbClr val="95E6E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8" autoAdjust="0"/>
    <p:restoredTop sz="95474" autoAdjust="0"/>
  </p:normalViewPr>
  <p:slideViewPr>
    <p:cSldViewPr snapToGrid="0">
      <p:cViewPr varScale="1">
        <p:scale>
          <a:sx n="88" d="100"/>
          <a:sy n="88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F42B9-3F84-4E9F-82AA-281F7959C76E}" type="datetimeFigureOut">
              <a:rPr lang="pt-BR" smtClean="0"/>
              <a:t>13/10/2020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D8D45-217B-4B6D-B295-78670DBCCD3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84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AE0A3-FDE3-4025-AC4C-13550D594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76F177-CFB9-4918-9515-DD5C09287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CF185-EB45-4AB2-BBDD-A1BC2FB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6E99-5A80-477D-8655-D90021CBB81E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F89A0-23BE-4E50-A938-ADE500D5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0D8577-3208-47B6-85DF-1F6EBD84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00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7266C-24E0-4EAA-866A-1DE09B96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4686D7-5957-461C-8A0C-8CD0BD5B0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EC77F7-7681-4248-9C64-E57E7DD2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A1E6-4F21-4F42-BC4A-1395852687BF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097482-6E5F-42A0-A1E9-721D2874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629E1E-BBC0-4A41-BD54-9E133C05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5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BB2817-611A-4D03-A40A-F3DC077FB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D82A44-8AB7-4F2D-B292-EE6E0BD2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285475-818D-488C-AFA3-A28A8B2C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0A84-22A5-4848-A432-F46B8604C03E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2D37F6-9185-4859-8449-73824DC2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592F4B-B06B-4AC7-9E95-CE1A6035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2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80884-C8F3-4D1E-A15C-9A19DC4F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58D7F-658D-4B6A-A31A-44EA1179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42A34E-4579-4918-A33F-C7E3972A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C79-E5DE-4974-9043-0354426C3815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F349A9-8116-497A-B653-D45666ED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FEFB36-025E-4B7A-AE84-D9A5C410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95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01F5-1CAE-41C0-BA8E-6DF0B649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D285D-42F0-42B1-A6DF-469A9D23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D8F5DA-9A82-439C-B122-878E77DC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FFB4-8E31-426D-9A17-C5E20796760D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08DBE-B57A-45FF-8EAA-0B68DEDD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C422E6-6DE9-4E2C-BF76-E654B2DC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3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309B-8A77-4167-81BC-7434C185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7B0FDE-76FB-4EE0-A712-FB550384C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7DAFE6-4DA9-497B-B330-3755306F5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8B2E31-3CA5-4369-AAF5-17F1052D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103D-35D0-4035-B155-7620B743F282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5E841A-04A5-4BAE-AEF6-0BF5B3B4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1CB8B-FE31-4F0E-B3F5-6F07A7FF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445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42D19-4434-4812-820F-400C5303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6B3653-ECBB-45EE-8DE2-5B5389132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E344AC-3F8D-4119-BBD7-188C05BB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697456-CD7C-42A4-9FBC-4BB5A5B84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698FFD-F6B9-4E13-B5BF-8CEF9F769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6835F5-AD6E-4DD3-9D50-45E86DA9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3DF-96A9-4440-A8C4-365EE6548F43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71A4CF-A0AF-460E-B1F3-B76DA31B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CAF264-E138-4C1A-84F9-228F77B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48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8EE39-601D-4938-AA11-A620A8EA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D57DCE-93D7-4484-A15A-28C523A2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B17-CCB2-4492-9689-C22226D3801E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6F59F7-1654-4C91-BD50-1E806491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D23DF5-C80B-411E-A425-98CCC470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75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948AA1-AFCF-4E7B-942D-A54C844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E77F-2E55-4148-8F52-C6D1BA351BD8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A59806-61FD-4880-B040-AADD1A8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F14CA2-33F6-4432-A667-32623A2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16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8876F-0D36-473D-ACD0-7F77473A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CC838-74C4-414D-948A-40EAFA24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3C710A-6FA1-402A-AC48-5129121E4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2146EC-D7F3-4E90-9FE4-DEB0B72A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2CFD-9A5F-40A1-9009-F7358B58E269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FAA33B-9CBB-4BA9-8246-831F57DB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608B7F-F555-4B7B-AB51-AB151B8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3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0769B-3D98-4A92-B024-39B4475A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DD0D8C-AD44-42DA-9669-1D362CED7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D1E167-1010-4E6D-B882-749B3AC0A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13942A-4D29-4A14-AB5B-3C9BCC9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49C7-31CB-4744-8172-C4864A7679B2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4F14B-B931-4899-9204-C587C651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ADD1FA-D74A-4F14-8CFA-6FEDBEE5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8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221DB9-35C5-4784-B784-AB2C1EF6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0153E5-D00C-4696-AB69-36C8FCE4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B47FC4-0470-41B4-A8BE-A7FC47755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0B8D-9134-4C8A-ABA8-7B6EAF4A9A66}" type="datetime1">
              <a:rPr lang="pt-BR" smtClean="0"/>
              <a:t>13/10/2020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7AF488-2090-4AEA-835C-F59EC5123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7BE441-9C5D-483D-AED7-C5E3EF1D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F110-305D-4D26-A016-8F8454F288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3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1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6B48BB-ED2B-428C-9FC7-905B57696C48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0CE275-4943-480D-A10A-9A30B885F882}"/>
              </a:ext>
            </a:extLst>
          </p:cNvPr>
          <p:cNvSpPr txBox="1"/>
          <p:nvPr/>
        </p:nvSpPr>
        <p:spPr>
          <a:xfrm>
            <a:off x="883857" y="74521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ONDE ESTAMOS?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A20F51A-B24E-4332-A402-874F574FA87F}"/>
              </a:ext>
            </a:extLst>
          </p:cNvPr>
          <p:cNvSpPr/>
          <p:nvPr/>
        </p:nvSpPr>
        <p:spPr>
          <a:xfrm>
            <a:off x="9644743" y="5004367"/>
            <a:ext cx="2536371" cy="1831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CD0053-D75E-4244-89B6-85E5927FA28B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85C67A-DDF2-43C8-9462-7F13420D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71" y="971751"/>
            <a:ext cx="6572889" cy="54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2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0CB57C-F945-47F9-9DA9-5D8921AC957A}"/>
              </a:ext>
            </a:extLst>
          </p:cNvPr>
          <p:cNvSpPr txBox="1"/>
          <p:nvPr/>
        </p:nvSpPr>
        <p:spPr>
          <a:xfrm>
            <a:off x="1956673" y="1137175"/>
            <a:ext cx="2213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GESTÃO PASSIVA</a:t>
            </a:r>
          </a:p>
          <a:p>
            <a:pPr algn="ctr">
              <a:defRPr/>
            </a:pPr>
            <a:r>
              <a:rPr lang="pt-B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&amp;</a:t>
            </a:r>
          </a:p>
          <a:p>
            <a:pPr algn="ctr">
              <a:defRPr/>
            </a:pPr>
            <a:r>
              <a:rPr lang="pt-B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CONCENTRAÇÃO</a:t>
            </a:r>
          </a:p>
        </p:txBody>
      </p:sp>
      <p:sp>
        <p:nvSpPr>
          <p:cNvPr id="41" name="Quadro 40">
            <a:extLst>
              <a:ext uri="{FF2B5EF4-FFF2-40B4-BE49-F238E27FC236}">
                <a16:creationId xmlns:a16="http://schemas.microsoft.com/office/drawing/2014/main" id="{4B66B139-79EB-4EAF-8EE8-0885D4C3B37F}"/>
              </a:ext>
            </a:extLst>
          </p:cNvPr>
          <p:cNvSpPr/>
          <p:nvPr/>
        </p:nvSpPr>
        <p:spPr>
          <a:xfrm>
            <a:off x="1852688" y="892061"/>
            <a:ext cx="2429336" cy="1252722"/>
          </a:xfrm>
          <a:prstGeom prst="fram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45" name="Conector de seta reta 18">
            <a:extLst>
              <a:ext uri="{FF2B5EF4-FFF2-40B4-BE49-F238E27FC236}">
                <a16:creationId xmlns:a16="http://schemas.microsoft.com/office/drawing/2014/main" id="{C486E1A8-92AB-4FDE-9F2A-415AA1DEBE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43820" y="3066328"/>
            <a:ext cx="9594" cy="1427797"/>
          </a:xfrm>
          <a:prstGeom prst="straightConnector1">
            <a:avLst/>
          </a:prstGeom>
          <a:noFill/>
          <a:ln w="69850" algn="ctr">
            <a:solidFill>
              <a:srgbClr val="C0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CaixaDeTexto 4">
            <a:extLst>
              <a:ext uri="{FF2B5EF4-FFF2-40B4-BE49-F238E27FC236}">
                <a16:creationId xmlns:a16="http://schemas.microsoft.com/office/drawing/2014/main" id="{28EE2500-DB42-4883-A3CC-BE6C6FC2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276" y="3081677"/>
            <a:ext cx="127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800" dirty="0">
                <a:solidFill>
                  <a:srgbClr val="C00000"/>
                </a:solidFill>
              </a:rPr>
              <a:t>DÉFICIT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7DAA325-26D2-450B-9AFE-1F2C518AF4CB}"/>
              </a:ext>
            </a:extLst>
          </p:cNvPr>
          <p:cNvSpPr/>
          <p:nvPr/>
        </p:nvSpPr>
        <p:spPr bwMode="auto">
          <a:xfrm>
            <a:off x="6989828" y="4971012"/>
            <a:ext cx="1025129" cy="11207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  <a:extLst/>
        </p:spPr>
        <p:txBody>
          <a:bodyPr vert="vert" anchor="ctr" anchorCtr="1"/>
          <a:lstStyle/>
          <a:p>
            <a:pPr algn="ctr" defTabSz="336947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chemeClr val="bg1"/>
                </a:solidFill>
              </a:rPr>
              <a:t>FUNDO CONSERVADOR</a:t>
            </a:r>
          </a:p>
        </p:txBody>
      </p:sp>
      <p:sp>
        <p:nvSpPr>
          <p:cNvPr id="48" name="Retângulo 1">
            <a:extLst>
              <a:ext uri="{FF2B5EF4-FFF2-40B4-BE49-F238E27FC236}">
                <a16:creationId xmlns:a16="http://schemas.microsoft.com/office/drawing/2014/main" id="{1564064F-AF4B-4887-84AA-C3426A11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923" y="4413868"/>
            <a:ext cx="1049836" cy="1696790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TAXA - 6,00%</a:t>
            </a:r>
          </a:p>
        </p:txBody>
      </p:sp>
      <p:sp>
        <p:nvSpPr>
          <p:cNvPr id="49" name="Trapezoide 48">
            <a:extLst>
              <a:ext uri="{FF2B5EF4-FFF2-40B4-BE49-F238E27FC236}">
                <a16:creationId xmlns:a16="http://schemas.microsoft.com/office/drawing/2014/main" id="{5D9AA6BB-FF7E-4912-BF5F-058D41977758}"/>
              </a:ext>
            </a:extLst>
          </p:cNvPr>
          <p:cNvSpPr/>
          <p:nvPr/>
        </p:nvSpPr>
        <p:spPr bwMode="auto">
          <a:xfrm>
            <a:off x="5785007" y="2986880"/>
            <a:ext cx="1060347" cy="1383694"/>
          </a:xfrm>
          <a:prstGeom prst="trapezoid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  <a:extLst/>
        </p:spPr>
        <p:txBody>
          <a:bodyPr vert="vert" anchor="ctr"/>
          <a:lstStyle/>
          <a:p>
            <a:pPr defTabSz="336947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INFLAÇÃO</a:t>
            </a:r>
          </a:p>
        </p:txBody>
      </p:sp>
      <p:sp>
        <p:nvSpPr>
          <p:cNvPr id="51" name="Retângulo 1">
            <a:extLst>
              <a:ext uri="{FF2B5EF4-FFF2-40B4-BE49-F238E27FC236}">
                <a16:creationId xmlns:a16="http://schemas.microsoft.com/office/drawing/2014/main" id="{6F7D347D-BAD8-4013-872B-FBC7D19F0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817" y="4457159"/>
            <a:ext cx="1049836" cy="1696790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TAXA - 6,00%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694A7CF5-6C41-46A0-BD43-409E8BDB6BA7}"/>
              </a:ext>
            </a:extLst>
          </p:cNvPr>
          <p:cNvSpPr/>
          <p:nvPr/>
        </p:nvSpPr>
        <p:spPr bwMode="auto">
          <a:xfrm>
            <a:off x="3015457" y="2567519"/>
            <a:ext cx="1134665" cy="358642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  <a:extLst/>
        </p:spPr>
        <p:txBody>
          <a:bodyPr vert="vert" anchor="ctr" anchorCtr="1"/>
          <a:lstStyle/>
          <a:p>
            <a:pPr defTabSz="336947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chemeClr val="bg1"/>
                </a:solidFill>
              </a:rPr>
              <a:t>FUNDO CONSERVADOR</a:t>
            </a:r>
          </a:p>
        </p:txBody>
      </p:sp>
      <p:sp>
        <p:nvSpPr>
          <p:cNvPr id="53" name="CaixaDeTexto 15">
            <a:extLst>
              <a:ext uri="{FF2B5EF4-FFF2-40B4-BE49-F238E27FC236}">
                <a16:creationId xmlns:a16="http://schemas.microsoft.com/office/drawing/2014/main" id="{6D00C91B-9D6F-4692-9778-D9899068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714" y="3066328"/>
            <a:ext cx="1809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</a:rPr>
              <a:t>SUPERÁVIT</a:t>
            </a:r>
          </a:p>
        </p:txBody>
      </p:sp>
      <p:sp>
        <p:nvSpPr>
          <p:cNvPr id="54" name="Trapezoide 53">
            <a:extLst>
              <a:ext uri="{FF2B5EF4-FFF2-40B4-BE49-F238E27FC236}">
                <a16:creationId xmlns:a16="http://schemas.microsoft.com/office/drawing/2014/main" id="{B13A511D-4BFA-4BC1-A266-C10A3ACC4B2F}"/>
              </a:ext>
            </a:extLst>
          </p:cNvPr>
          <p:cNvSpPr/>
          <p:nvPr/>
        </p:nvSpPr>
        <p:spPr bwMode="auto">
          <a:xfrm>
            <a:off x="1877901" y="3010480"/>
            <a:ext cx="1060347" cy="1403385"/>
          </a:xfrm>
          <a:prstGeom prst="trapezoid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  <a:extLst/>
        </p:spPr>
        <p:txBody>
          <a:bodyPr vert="vert" anchor="ctr"/>
          <a:lstStyle/>
          <a:p>
            <a:pPr defTabSz="336947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INFLAÇÃO</a:t>
            </a:r>
          </a:p>
        </p:txBody>
      </p:sp>
      <p:sp>
        <p:nvSpPr>
          <p:cNvPr id="56" name="CaixaDeTexto 19">
            <a:extLst>
              <a:ext uri="{FF2B5EF4-FFF2-40B4-BE49-F238E27FC236}">
                <a16:creationId xmlns:a16="http://schemas.microsoft.com/office/drawing/2014/main" id="{9DE340E0-0D2E-4BA3-AC29-0900F6F9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69" y="4300632"/>
            <a:ext cx="1397748" cy="507831"/>
          </a:xfrm>
          <a:prstGeom prst="rect">
            <a:avLst/>
          </a:prstGeom>
          <a:noFill/>
          <a:ln w="25400" cmpd="dbl">
            <a:noFill/>
            <a:prstDash val="sysDash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buClrTx/>
              <a:buSzTx/>
              <a:buFontTx/>
              <a:buNone/>
              <a:defRPr sz="135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742950" indent="-28575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SELIC (CDI) ALTA</a:t>
            </a:r>
          </a:p>
        </p:txBody>
      </p:sp>
      <p:sp>
        <p:nvSpPr>
          <p:cNvPr id="57" name="Explosão: 8 Pontos 56">
            <a:extLst>
              <a:ext uri="{FF2B5EF4-FFF2-40B4-BE49-F238E27FC236}">
                <a16:creationId xmlns:a16="http://schemas.microsoft.com/office/drawing/2014/main" id="{92AD1393-3A46-486B-98F2-9D0850BFEEA1}"/>
              </a:ext>
            </a:extLst>
          </p:cNvPr>
          <p:cNvSpPr/>
          <p:nvPr/>
        </p:nvSpPr>
        <p:spPr>
          <a:xfrm>
            <a:off x="294371" y="3542376"/>
            <a:ext cx="1097889" cy="1245281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8" name="CaixaDeTexto 19">
            <a:extLst>
              <a:ext uri="{FF2B5EF4-FFF2-40B4-BE49-F238E27FC236}">
                <a16:creationId xmlns:a16="http://schemas.microsoft.com/office/drawing/2014/main" id="{AF421D92-D5F4-4B2D-90E8-7E7C7247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97" y="3950225"/>
            <a:ext cx="1397748" cy="461665"/>
          </a:xfrm>
          <a:prstGeom prst="rect">
            <a:avLst/>
          </a:prstGeom>
          <a:noFill/>
          <a:ln w="25400" cmpd="dbl">
            <a:noFill/>
            <a:prstDash val="sysDash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buClrTx/>
              <a:buSzTx/>
              <a:buFontTx/>
              <a:buNone/>
              <a:defRPr sz="135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742950" indent="-28575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</a:rPr>
              <a:t>SELIC 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200" dirty="0">
                <a:solidFill>
                  <a:schemeClr val="bg1"/>
                </a:solidFill>
              </a:rPr>
              <a:t> ALTA</a:t>
            </a:r>
          </a:p>
        </p:txBody>
      </p:sp>
      <p:sp>
        <p:nvSpPr>
          <p:cNvPr id="59" name="Explosão: 8 Pontos 58">
            <a:extLst>
              <a:ext uri="{FF2B5EF4-FFF2-40B4-BE49-F238E27FC236}">
                <a16:creationId xmlns:a16="http://schemas.microsoft.com/office/drawing/2014/main" id="{E9C81B7C-CF86-496B-B109-301DB9668991}"/>
              </a:ext>
            </a:extLst>
          </p:cNvPr>
          <p:cNvSpPr/>
          <p:nvPr/>
        </p:nvSpPr>
        <p:spPr>
          <a:xfrm>
            <a:off x="8257193" y="3543342"/>
            <a:ext cx="1116174" cy="1121415"/>
          </a:xfrm>
          <a:prstGeom prst="irregularSeal1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0" name="CaixaDeTexto 19">
            <a:extLst>
              <a:ext uri="{FF2B5EF4-FFF2-40B4-BE49-F238E27FC236}">
                <a16:creationId xmlns:a16="http://schemas.microsoft.com/office/drawing/2014/main" id="{C846A2C9-F465-40CF-9F1E-97B2AB84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406" y="3848112"/>
            <a:ext cx="1397748" cy="461665"/>
          </a:xfrm>
          <a:prstGeom prst="rect">
            <a:avLst/>
          </a:prstGeom>
          <a:noFill/>
          <a:ln w="25400" cmpd="dbl">
            <a:noFill/>
            <a:prstDash val="sysDash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buClrTx/>
              <a:buSzTx/>
              <a:buFontTx/>
              <a:buNone/>
              <a:defRPr sz="135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742950" indent="-28575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</a:rPr>
              <a:t>SELIC</a:t>
            </a:r>
          </a:p>
          <a:p>
            <a:r>
              <a:rPr lang="pt-BR" sz="12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EB1054A-C6AB-4C71-B186-6A359746F521}"/>
              </a:ext>
            </a:extLst>
          </p:cNvPr>
          <p:cNvSpPr txBox="1"/>
          <p:nvPr/>
        </p:nvSpPr>
        <p:spPr>
          <a:xfrm>
            <a:off x="1053833" y="66824"/>
            <a:ext cx="4522733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RACIONAL</a:t>
            </a:r>
          </a:p>
        </p:txBody>
      </p:sp>
      <p:sp>
        <p:nvSpPr>
          <p:cNvPr id="62" name="Multiplicar 12">
            <a:extLst>
              <a:ext uri="{FF2B5EF4-FFF2-40B4-BE49-F238E27FC236}">
                <a16:creationId xmlns:a16="http://schemas.microsoft.com/office/drawing/2014/main" id="{EBC39926-B385-4DBA-9098-BE9A79DD3BF5}"/>
              </a:ext>
            </a:extLst>
          </p:cNvPr>
          <p:cNvSpPr/>
          <p:nvPr/>
        </p:nvSpPr>
        <p:spPr bwMode="auto">
          <a:xfrm>
            <a:off x="4761036" y="3593980"/>
            <a:ext cx="703263" cy="863600"/>
          </a:xfrm>
          <a:prstGeom prst="mathMultiply">
            <a:avLst/>
          </a:prstGeom>
          <a:solidFill>
            <a:schemeClr val="tx2">
              <a:lumMod val="50000"/>
            </a:schemeClr>
          </a:solidFill>
          <a:ln w="635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336947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dirty="0"/>
          </a:p>
        </p:txBody>
      </p:sp>
      <p:cxnSp>
        <p:nvCxnSpPr>
          <p:cNvPr id="63" name="Conector de seta reta 18">
            <a:extLst>
              <a:ext uri="{FF2B5EF4-FFF2-40B4-BE49-F238E27FC236}">
                <a16:creationId xmlns:a16="http://schemas.microsoft.com/office/drawing/2014/main" id="{9C7494EB-1906-43C6-8338-6296CFCEE5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2658" y="2389897"/>
            <a:ext cx="0" cy="555705"/>
          </a:xfrm>
          <a:prstGeom prst="straightConnector1">
            <a:avLst/>
          </a:prstGeom>
          <a:noFill/>
          <a:ln w="69850" algn="ctr">
            <a:solidFill>
              <a:schemeClr val="accent6">
                <a:lumMod val="75000"/>
              </a:schemeClr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DDE00A3-EE99-4E3B-9FC9-87D8280BC5D9}"/>
              </a:ext>
            </a:extLst>
          </p:cNvPr>
          <p:cNvSpPr txBox="1"/>
          <p:nvPr/>
        </p:nvSpPr>
        <p:spPr>
          <a:xfrm>
            <a:off x="5847697" y="1137175"/>
            <a:ext cx="2213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GESTÃO ATIVA</a:t>
            </a:r>
          </a:p>
          <a:p>
            <a:pPr algn="ctr">
              <a:defRPr/>
            </a:pPr>
            <a:r>
              <a:rPr lang="pt-B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&amp;</a:t>
            </a:r>
          </a:p>
          <a:p>
            <a:pPr algn="ctr">
              <a:defRPr/>
            </a:pPr>
            <a:r>
              <a:rPr lang="pt-B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DIVERSIFICAÇÃO</a:t>
            </a:r>
          </a:p>
        </p:txBody>
      </p:sp>
      <p:sp>
        <p:nvSpPr>
          <p:cNvPr id="66" name="Quadro 65">
            <a:extLst>
              <a:ext uri="{FF2B5EF4-FFF2-40B4-BE49-F238E27FC236}">
                <a16:creationId xmlns:a16="http://schemas.microsoft.com/office/drawing/2014/main" id="{251D071F-70CC-4369-A5BD-F9E82550A60A}"/>
              </a:ext>
            </a:extLst>
          </p:cNvPr>
          <p:cNvSpPr/>
          <p:nvPr/>
        </p:nvSpPr>
        <p:spPr>
          <a:xfrm>
            <a:off x="5721940" y="892061"/>
            <a:ext cx="2429336" cy="1252722"/>
          </a:xfrm>
          <a:prstGeom prst="fram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615AD82-7EA9-4656-8019-E944054A894F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C4A7E5A-FA59-4050-8EDD-5F2EB8BC6A88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BD43F3-07ED-44BA-A17B-DF05562A63DE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985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3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82B81D-1E5F-49C0-9D2B-54CEC94AC8C9}"/>
              </a:ext>
            </a:extLst>
          </p:cNvPr>
          <p:cNvSpPr txBox="1"/>
          <p:nvPr/>
        </p:nvSpPr>
        <p:spPr>
          <a:xfrm>
            <a:off x="938284" y="133227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CURVA PREFIXADA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BD895B-FCAD-4212-AC60-CF6B418C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5" y="1382486"/>
            <a:ext cx="9249855" cy="440906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859BDC7-8F6D-409D-8B8B-C159C46499AA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B91A8F-67F7-4813-9E5B-B06A3194D584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B5D354-D69D-4CF7-B709-B25C9732685B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39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4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82B81D-1E5F-49C0-9D2B-54CEC94AC8C9}"/>
              </a:ext>
            </a:extLst>
          </p:cNvPr>
          <p:cNvSpPr txBox="1"/>
          <p:nvPr/>
        </p:nvSpPr>
        <p:spPr>
          <a:xfrm>
            <a:off x="938284" y="133227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CURVA NTN-B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CB130B-22B6-438C-B5A4-BAAABD4E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5" y="1460015"/>
            <a:ext cx="9054801" cy="41413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FCFD03B-34DE-4A21-BCC3-98D13EC3217F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A6528E-C2E4-4A5F-A980-97E7311F5882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A45FB7-7A21-4A1D-A01B-6106DD1C902C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552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5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82B81D-1E5F-49C0-9D2B-54CEC94AC8C9}"/>
              </a:ext>
            </a:extLst>
          </p:cNvPr>
          <p:cNvSpPr txBox="1"/>
          <p:nvPr/>
        </p:nvSpPr>
        <p:spPr>
          <a:xfrm>
            <a:off x="938284" y="133227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IBOVESPA (2020)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3C5FEF-31E3-44F2-A51C-35B757D9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55" y="1612942"/>
            <a:ext cx="9518999" cy="402585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D119B7B-A776-4FFC-AC33-833CF4BF3E0F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A43D0AD-F11F-486F-9822-537E80D4EB87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A66A9B-A137-41FB-A457-6E2CDD569181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439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6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82B81D-1E5F-49C0-9D2B-54CEC94AC8C9}"/>
              </a:ext>
            </a:extLst>
          </p:cNvPr>
          <p:cNvSpPr txBox="1"/>
          <p:nvPr/>
        </p:nvSpPr>
        <p:spPr>
          <a:xfrm>
            <a:off x="968584" y="49124"/>
            <a:ext cx="3483591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MULTIMERCADOS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9FA934-2475-4DE4-9E31-0FE28F899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12" y="1282526"/>
            <a:ext cx="10325458" cy="4693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A20C76E-F877-4713-909F-3AC697AB6DB6}"/>
              </a:ext>
            </a:extLst>
          </p:cNvPr>
          <p:cNvSpPr txBox="1"/>
          <p:nvPr/>
        </p:nvSpPr>
        <p:spPr>
          <a:xfrm>
            <a:off x="1284349" y="1326025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JUROS E MOEDAS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40CA34-ECB9-4708-A5FF-454C3D8850C9}"/>
              </a:ext>
            </a:extLst>
          </p:cNvPr>
          <p:cNvSpPr txBox="1"/>
          <p:nvPr/>
        </p:nvSpPr>
        <p:spPr>
          <a:xfrm>
            <a:off x="3646549" y="1321722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MACRO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DCC900-C0E0-46CC-910D-9FBEE733A37B}"/>
              </a:ext>
            </a:extLst>
          </p:cNvPr>
          <p:cNvSpPr txBox="1"/>
          <p:nvPr/>
        </p:nvSpPr>
        <p:spPr>
          <a:xfrm>
            <a:off x="8673069" y="1316770"/>
            <a:ext cx="215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CAPITAL PROTEGIDO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8E8D63-9A80-4B89-83FF-EDA3BDB1212D}"/>
              </a:ext>
            </a:extLst>
          </p:cNvPr>
          <p:cNvSpPr txBox="1"/>
          <p:nvPr/>
        </p:nvSpPr>
        <p:spPr>
          <a:xfrm>
            <a:off x="5889330" y="1316770"/>
            <a:ext cx="215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LIVRE</a:t>
            </a:r>
          </a:p>
        </p:txBody>
      </p:sp>
      <p:pic>
        <p:nvPicPr>
          <p:cNvPr id="11" name="Picture 17" descr="https://documents.lucidchart.com/documents/361fe855-1cd0-4bbf-863c-bb61f83df6f3/pages/vDj40wWFWHu_?a=466&amp;x=121&amp;y=671&amp;w=529&amp;h=204&amp;store=1&amp;accept=image%2F*&amp;auth=LCA%2011caf1b980d441e4eed4d4935473ebafe04060e0-ts%3D1583787042">
            <a:extLst>
              <a:ext uri="{FF2B5EF4-FFF2-40B4-BE49-F238E27FC236}">
                <a16:creationId xmlns:a16="http://schemas.microsoft.com/office/drawing/2014/main" id="{B8A53921-0189-4D5F-990F-8C185C72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90" y="4618300"/>
            <a:ext cx="3567114" cy="13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documents.lucidchart.com/documents/361fe855-1cd0-4bbf-863c-bb61f83df6f3/pages/vDj40wWFWHu_?a=475&amp;x=121&amp;y=756&amp;w=528&amp;h=114&amp;store=1&amp;accept=image%2F*&amp;auth=LCA%2096ec631ae6fdf5558e91925e269e97fda954c17f-ts%3D1583859375">
            <a:extLst>
              <a:ext uri="{FF2B5EF4-FFF2-40B4-BE49-F238E27FC236}">
                <a16:creationId xmlns:a16="http://schemas.microsoft.com/office/drawing/2014/main" id="{8FAB6B3B-39C4-4186-B41A-DBE2507C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48" y="4120131"/>
            <a:ext cx="3366326" cy="7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9FE58EB-76F9-4840-8CAF-5618A35D1E6A}"/>
              </a:ext>
            </a:extLst>
          </p:cNvPr>
          <p:cNvSpPr/>
          <p:nvPr/>
        </p:nvSpPr>
        <p:spPr>
          <a:xfrm>
            <a:off x="3818917" y="4172098"/>
            <a:ext cx="3233057" cy="1785713"/>
          </a:xfrm>
          <a:prstGeom prst="roundRect">
            <a:avLst/>
          </a:prstGeom>
          <a:noFill/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62DC08-67BB-43FF-AC69-C7C999ABCFB4}"/>
              </a:ext>
            </a:extLst>
          </p:cNvPr>
          <p:cNvSpPr txBox="1"/>
          <p:nvPr/>
        </p:nvSpPr>
        <p:spPr>
          <a:xfrm>
            <a:off x="4226689" y="4821564"/>
            <a:ext cx="243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LONG &amp; SHORT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C2340A-A83F-4333-B9D5-54A01A190FFE}"/>
              </a:ext>
            </a:extLst>
          </p:cNvPr>
          <p:cNvSpPr txBox="1"/>
          <p:nvPr/>
        </p:nvSpPr>
        <p:spPr>
          <a:xfrm>
            <a:off x="4174175" y="5425201"/>
            <a:ext cx="243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TRADING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A8EC41A-CF57-48A2-BD5C-2F52AA2489BF}"/>
              </a:ext>
            </a:extLst>
          </p:cNvPr>
          <p:cNvSpPr txBox="1"/>
          <p:nvPr/>
        </p:nvSpPr>
        <p:spPr>
          <a:xfrm>
            <a:off x="4174175" y="4284256"/>
            <a:ext cx="243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DINÂMICO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B6AD59-3BDA-4522-B445-43C88FE1A15E}"/>
              </a:ext>
            </a:extLst>
          </p:cNvPr>
          <p:cNvSpPr txBox="1"/>
          <p:nvPr/>
        </p:nvSpPr>
        <p:spPr>
          <a:xfrm>
            <a:off x="1977336" y="3654783"/>
            <a:ext cx="68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ALAVANCAGEM</a:t>
            </a:r>
          </a:p>
        </p:txBody>
      </p:sp>
      <p:pic>
        <p:nvPicPr>
          <p:cNvPr id="18" name="Imagem 2">
            <a:extLst>
              <a:ext uri="{FF2B5EF4-FFF2-40B4-BE49-F238E27FC236}">
                <a16:creationId xmlns:a16="http://schemas.microsoft.com/office/drawing/2014/main" id="{36F40525-2EC9-4503-8B4D-378CE08F6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95" y="1816020"/>
            <a:ext cx="2028893" cy="161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6148AE-FA2B-41CF-8524-7D85C729969C}"/>
              </a:ext>
            </a:extLst>
          </p:cNvPr>
          <p:cNvSpPr txBox="1"/>
          <p:nvPr/>
        </p:nvSpPr>
        <p:spPr>
          <a:xfrm rot="-5400000">
            <a:off x="-303839" y="2242153"/>
            <a:ext cx="163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6B76261-0F50-42C2-A4F0-4B63D90C06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CC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7" y="1825583"/>
            <a:ext cx="2020905" cy="1586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E99AC4F-7FC0-4DB1-8BB4-2D558A4CB447}"/>
              </a:ext>
            </a:extLst>
          </p:cNvPr>
          <p:cNvSpPr txBox="1"/>
          <p:nvPr/>
        </p:nvSpPr>
        <p:spPr>
          <a:xfrm>
            <a:off x="1115511" y="2702042"/>
            <a:ext cx="676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6">
                    <a:lumMod val="75000"/>
                  </a:schemeClr>
                </a:solidFill>
              </a:rPr>
              <a:t>JUROS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06750A-EF8C-4732-9FF3-E5B89B2398B1}"/>
              </a:ext>
            </a:extLst>
          </p:cNvPr>
          <p:cNvSpPr txBox="1"/>
          <p:nvPr/>
        </p:nvSpPr>
        <p:spPr>
          <a:xfrm>
            <a:off x="2454797" y="2694273"/>
            <a:ext cx="809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</a:rPr>
              <a:t>CÂMBIO</a:t>
            </a:r>
          </a:p>
        </p:txBody>
      </p:sp>
      <p:pic>
        <p:nvPicPr>
          <p:cNvPr id="24" name="Picture 6" descr="https://documents.lucidchart.com/documents/361fe855-1cd0-4bbf-863c-bb61f83df6f3/pages/vDj40wWFWHu_?a=475&amp;x=1007&amp;y=614&amp;w=529&amp;h=112&amp;store=1&amp;accept=image%2F*&amp;auth=LCA%2002f44487446aa41f4ee5d0c6c0793bebb2962b79-ts%3D1583859375">
            <a:extLst>
              <a:ext uri="{FF2B5EF4-FFF2-40B4-BE49-F238E27FC236}">
                <a16:creationId xmlns:a16="http://schemas.microsoft.com/office/drawing/2014/main" id="{C2B69B9F-31CB-472D-86BD-4587E776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1" y="3534079"/>
            <a:ext cx="3246843" cy="6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B5D005F-C0EF-41E5-A4A9-E0AC722CDBCF}"/>
              </a:ext>
            </a:extLst>
          </p:cNvPr>
          <p:cNvSpPr txBox="1"/>
          <p:nvPr/>
        </p:nvSpPr>
        <p:spPr>
          <a:xfrm>
            <a:off x="1078621" y="3690145"/>
            <a:ext cx="234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BALANCEADO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D2E1236-8513-4F5E-A206-BBD0A846F990}"/>
              </a:ext>
            </a:extLst>
          </p:cNvPr>
          <p:cNvSpPr txBox="1"/>
          <p:nvPr/>
        </p:nvSpPr>
        <p:spPr>
          <a:xfrm rot="-5400000">
            <a:off x="-287428" y="4710607"/>
            <a:ext cx="163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 w="1016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ALOCAÇÃO</a:t>
            </a:r>
          </a:p>
        </p:txBody>
      </p:sp>
      <p:pic>
        <p:nvPicPr>
          <p:cNvPr id="28" name="Imagem 4">
            <a:extLst>
              <a:ext uri="{FF2B5EF4-FFF2-40B4-BE49-F238E27FC236}">
                <a16:creationId xmlns:a16="http://schemas.microsoft.com/office/drawing/2014/main" id="{51FF4493-6791-40CF-BEAB-C6FD4F0BE1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02" y="4248300"/>
            <a:ext cx="2028893" cy="160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E9BE66E-1426-469B-B076-523F48E8E5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45" y="1824914"/>
            <a:ext cx="2028893" cy="1638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99E2F84-FC73-4E76-89E3-16B3870EFE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554" y="1805144"/>
            <a:ext cx="2014603" cy="162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98576576-9322-4D3F-8A45-5EDF5717680A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FC40BA9-4A69-406C-994C-3176CCCB6AB9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7BF8B12-8A0B-44E6-A3F6-7CCC78B7998C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8635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7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82B81D-1E5F-49C0-9D2B-54CEC94AC8C9}"/>
              </a:ext>
            </a:extLst>
          </p:cNvPr>
          <p:cNvSpPr txBox="1"/>
          <p:nvPr/>
        </p:nvSpPr>
        <p:spPr>
          <a:xfrm>
            <a:off x="968586" y="49124"/>
            <a:ext cx="3483591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VOLATILIDADE</a:t>
            </a:r>
          </a:p>
        </p:txBody>
      </p:sp>
      <p:pic>
        <p:nvPicPr>
          <p:cNvPr id="31" name="Picture 1" descr="Picture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2" y="1436915"/>
            <a:ext cx="9377059" cy="3599207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5A582AF1-B356-49C8-BDAA-069D2CEBB621}"/>
              </a:ext>
            </a:extLst>
          </p:cNvPr>
          <p:cNvSpPr txBox="1"/>
          <p:nvPr/>
        </p:nvSpPr>
        <p:spPr>
          <a:xfrm>
            <a:off x="3728106" y="5674484"/>
            <a:ext cx="1195323" cy="339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IMA-B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EA5F0E8-EFB7-49E1-9AC3-C309D7168532}"/>
              </a:ext>
            </a:extLst>
          </p:cNvPr>
          <p:cNvSpPr txBox="1"/>
          <p:nvPr/>
        </p:nvSpPr>
        <p:spPr>
          <a:xfrm>
            <a:off x="1645092" y="5674484"/>
            <a:ext cx="1231173" cy="339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IMA-B 5+</a:t>
            </a:r>
          </a:p>
        </p:txBody>
      </p:sp>
      <p:sp>
        <p:nvSpPr>
          <p:cNvPr id="35" name="Retângulo 1">
            <a:extLst>
              <a:ext uri="{FF2B5EF4-FFF2-40B4-BE49-F238E27FC236}">
                <a16:creationId xmlns:a16="http://schemas.microsoft.com/office/drawing/2014/main" id="{441B177D-DCF1-41CE-8329-68BE9925D0D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71260" y="5657960"/>
            <a:ext cx="239100" cy="386443"/>
          </a:xfrm>
          <a:prstGeom prst="rect">
            <a:avLst/>
          </a:prstGeom>
          <a:solidFill>
            <a:srgbClr val="CC7934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Retângulo 1">
            <a:extLst>
              <a:ext uri="{FF2B5EF4-FFF2-40B4-BE49-F238E27FC236}">
                <a16:creationId xmlns:a16="http://schemas.microsoft.com/office/drawing/2014/main" id="{E612136B-B49C-429E-94D4-A1891594C8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18424" y="5663638"/>
            <a:ext cx="239100" cy="38644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Retângulo 1">
            <a:extLst>
              <a:ext uri="{FF2B5EF4-FFF2-40B4-BE49-F238E27FC236}">
                <a16:creationId xmlns:a16="http://schemas.microsoft.com/office/drawing/2014/main" id="{6A6D842A-1E62-4188-8971-6A8D0DA49FB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97100" y="5660875"/>
            <a:ext cx="239100" cy="386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52D26E2-2B05-4792-930F-73DDDF7D9D37}"/>
              </a:ext>
            </a:extLst>
          </p:cNvPr>
          <p:cNvSpPr txBox="1"/>
          <p:nvPr/>
        </p:nvSpPr>
        <p:spPr>
          <a:xfrm>
            <a:off x="5406782" y="5681572"/>
            <a:ext cx="1285171" cy="339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MM MACRO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DE36B1-E72C-437D-8121-3F4F3B7504F7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60CFD11-0CD6-4D95-9505-EBF39BF0D39A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3C432B-3326-4115-BBED-F98C4E5730CB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6169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372600" y="6412548"/>
            <a:ext cx="2743200" cy="365125"/>
          </a:xfrm>
        </p:spPr>
        <p:txBody>
          <a:bodyPr/>
          <a:lstStyle/>
          <a:p>
            <a:fld id="{F4B6F110-305D-4D26-A016-8F8454F2882D}" type="slidenum">
              <a:rPr lang="pt-BR" sz="1800" smtClean="0"/>
              <a:t>8</a:t>
            </a:fld>
            <a:endParaRPr lang="pt-BR" sz="1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04245EA-5A98-478F-9C01-78709DDC2E49}"/>
              </a:ext>
            </a:extLst>
          </p:cNvPr>
          <p:cNvSpPr txBox="1">
            <a:spLocks/>
          </p:cNvSpPr>
          <p:nvPr/>
        </p:nvSpPr>
        <p:spPr>
          <a:xfrm>
            <a:off x="11510010" y="6176963"/>
            <a:ext cx="438150" cy="4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82B81D-1E5F-49C0-9D2B-54CEC94AC8C9}"/>
              </a:ext>
            </a:extLst>
          </p:cNvPr>
          <p:cNvSpPr txBox="1"/>
          <p:nvPr/>
        </p:nvSpPr>
        <p:spPr>
          <a:xfrm>
            <a:off x="990357" y="49124"/>
            <a:ext cx="3483591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RETORNO 2020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A646F6-0C16-46D5-8B23-FBE157B6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61" y="1458687"/>
            <a:ext cx="9434986" cy="342165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0BAA47-268D-4DB1-9B99-F706016A2769}"/>
              </a:ext>
            </a:extLst>
          </p:cNvPr>
          <p:cNvSpPr txBox="1"/>
          <p:nvPr/>
        </p:nvSpPr>
        <p:spPr>
          <a:xfrm>
            <a:off x="1373142" y="5476816"/>
            <a:ext cx="3817961" cy="339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IBOVESPA (-15,33%)</a:t>
            </a:r>
          </a:p>
        </p:txBody>
      </p:sp>
      <p:sp>
        <p:nvSpPr>
          <p:cNvPr id="14" name="Retângulo 1">
            <a:extLst>
              <a:ext uri="{FF2B5EF4-FFF2-40B4-BE49-F238E27FC236}">
                <a16:creationId xmlns:a16="http://schemas.microsoft.com/office/drawing/2014/main" id="{D037180B-55AE-425D-8932-B37F059AC9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84660" y="5473140"/>
            <a:ext cx="239100" cy="386443"/>
          </a:xfrm>
          <a:prstGeom prst="rect">
            <a:avLst/>
          </a:prstGeom>
          <a:solidFill>
            <a:srgbClr val="CC7934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5F41F4-B177-499A-AA93-820A6D06F3F5}"/>
              </a:ext>
            </a:extLst>
          </p:cNvPr>
          <p:cNvSpPr txBox="1"/>
          <p:nvPr/>
        </p:nvSpPr>
        <p:spPr>
          <a:xfrm>
            <a:off x="4377921" y="5476816"/>
            <a:ext cx="3817961" cy="339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IMA-B 5+ (-4,38)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8E7325A-1477-4FB4-A3C0-08EBEAE2894A}"/>
              </a:ext>
            </a:extLst>
          </p:cNvPr>
          <p:cNvSpPr txBox="1"/>
          <p:nvPr/>
        </p:nvSpPr>
        <p:spPr>
          <a:xfrm>
            <a:off x="7012674" y="5476816"/>
            <a:ext cx="3817961" cy="339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MM MACRO (-0,33%)</a:t>
            </a:r>
          </a:p>
        </p:txBody>
      </p:sp>
      <p:sp>
        <p:nvSpPr>
          <p:cNvPr id="20" name="Retângulo 1">
            <a:extLst>
              <a:ext uri="{FF2B5EF4-FFF2-40B4-BE49-F238E27FC236}">
                <a16:creationId xmlns:a16="http://schemas.microsoft.com/office/drawing/2014/main" id="{DA6C5CF5-D2AC-4439-993F-001A6C78D5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04872" y="5473139"/>
            <a:ext cx="239100" cy="38644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tângulo 1">
            <a:extLst>
              <a:ext uri="{FF2B5EF4-FFF2-40B4-BE49-F238E27FC236}">
                <a16:creationId xmlns:a16="http://schemas.microsoft.com/office/drawing/2014/main" id="{3F6FE5FE-8B81-4214-A21A-1F37D6A335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616267" y="5477552"/>
            <a:ext cx="239100" cy="386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/>
          </a:sp3d>
        </p:spPr>
        <p:txBody>
          <a:bodyPr vert="vert" anchor="ctr" anchorCtr="1"/>
          <a:lstStyle>
            <a:lvl1pPr defTabSz="44926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9263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9263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9263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9263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5B4989A-DDAC-4005-A05E-125EAEAC52AE}"/>
              </a:ext>
            </a:extLst>
          </p:cNvPr>
          <p:cNvSpPr/>
          <p:nvPr/>
        </p:nvSpPr>
        <p:spPr>
          <a:xfrm>
            <a:off x="859971" y="6103824"/>
            <a:ext cx="1295400" cy="56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411DD3C-D3E9-42D6-81DF-E42A3BA54E56}"/>
              </a:ext>
            </a:extLst>
          </p:cNvPr>
          <p:cNvSpPr/>
          <p:nvPr/>
        </p:nvSpPr>
        <p:spPr>
          <a:xfrm>
            <a:off x="10106354" y="5281364"/>
            <a:ext cx="2074760" cy="15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198D640-3E28-415F-8CCC-F5274C69794D}"/>
              </a:ext>
            </a:extLst>
          </p:cNvPr>
          <p:cNvSpPr txBox="1"/>
          <p:nvPr/>
        </p:nvSpPr>
        <p:spPr>
          <a:xfrm>
            <a:off x="162480" y="6224885"/>
            <a:ext cx="10541537" cy="515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8535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52D43B4194FF46AE8EC81357394365" ma:contentTypeVersion="2" ma:contentTypeDescription="Crie um novo documento." ma:contentTypeScope="" ma:versionID="95f407d2b784254341f18cfaa04a194b">
  <xsd:schema xmlns:xsd="http://www.w3.org/2001/XMLSchema" xmlns:xs="http://www.w3.org/2001/XMLSchema" xmlns:p="http://schemas.microsoft.com/office/2006/metadata/properties" xmlns:ns2="76caa497-7864-477e-b9c0-a79e9d0ff5c2" targetNamespace="http://schemas.microsoft.com/office/2006/metadata/properties" ma:root="true" ma:fieldsID="e75ef241cb6df5590afb973824351315" ns2:_="">
    <xsd:import namespace="76caa497-7864-477e-b9c0-a79e9d0ff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aa497-7864-477e-b9c0-a79e9d0ff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E9435-BEA0-4AB9-9DF7-046434E7867B}">
  <ds:schemaRefs>
    <ds:schemaRef ds:uri="http://purl.org/dc/elements/1.1/"/>
    <ds:schemaRef ds:uri="http://schemas.microsoft.com/office/2006/metadata/properties"/>
    <ds:schemaRef ds:uri="76caa497-7864-477e-b9c0-a79e9d0ff5c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7D6FBE-9AA5-4806-9E8E-1FD798BFE8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67368-3595-4AF0-A50B-367C7C2DA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caa497-7864-477e-b9c0-a79e9d0ff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120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Arial Black</vt:lpstr>
      <vt:lpstr>Calibri</vt:lpstr>
      <vt:lpstr>Calibri Light</vt:lpstr>
      <vt:lpstr>Cambria Math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Samarony Justo Nicolau</dc:creator>
  <cp:lastModifiedBy>Luan Augusto Silveira da Costa</cp:lastModifiedBy>
  <cp:revision>189</cp:revision>
  <cp:lastPrinted>2020-07-15T16:39:14Z</cp:lastPrinted>
  <dcterms:created xsi:type="dcterms:W3CDTF">2019-05-22T17:08:53Z</dcterms:created>
  <dcterms:modified xsi:type="dcterms:W3CDTF">2020-10-13T16:30:44Z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0x010100A552D43B4194FF46AE8EC81357394365</vt:lpwstr>
  </property>
  <property fmtid="{D5CDD505-2E9C-101B-9397-08002B2CF9AE}" pid="3" name="MSIP_Label_fde7aacd-7cc4-4c31-9e6f-7ef306428f09_Enabled">
    <vt:lpwstr>True</vt:lpwstr>
  </property>
  <property fmtid="{D5CDD505-2E9C-101B-9397-08002B2CF9AE}" pid="4" name="MSIP_Label_fde7aacd-7cc4-4c31-9e6f-7ef306428f09_SiteId">
    <vt:lpwstr>ab9bba98-684a-43fb-add8-9c2bebede229</vt:lpwstr>
  </property>
  <property fmtid="{D5CDD505-2E9C-101B-9397-08002B2CF9AE}" pid="5" name="MSIP_Label_fde7aacd-7cc4-4c31-9e6f-7ef306428f09_Owner">
    <vt:lpwstr>c131228@corp.caixa.gov.br</vt:lpwstr>
  </property>
  <property fmtid="{D5CDD505-2E9C-101B-9397-08002B2CF9AE}" pid="6" name="MSIP_Label_fde7aacd-7cc4-4c31-9e6f-7ef306428f09_SetDate">
    <vt:lpwstr>2020-10-13T16:30:42.5469257Z</vt:lpwstr>
  </property>
  <property fmtid="{D5CDD505-2E9C-101B-9397-08002B2CF9AE}" pid="7" name="MSIP_Label_fde7aacd-7cc4-4c31-9e6f-7ef306428f09_Name">
    <vt:lpwstr>#PUBLICO</vt:lpwstr>
  </property>
  <property fmtid="{D5CDD505-2E9C-101B-9397-08002B2CF9AE}" pid="8" name="MSIP_Label_fde7aacd-7cc4-4c31-9e6f-7ef306428f09_Application">
    <vt:lpwstr>Microsoft Azure Information Protection</vt:lpwstr>
  </property>
  <property fmtid="{D5CDD505-2E9C-101B-9397-08002B2CF9AE}" pid="9" name="MSIP_Label_fde7aacd-7cc4-4c31-9e6f-7ef306428f09_ActionId">
    <vt:lpwstr>aabb449e-a63f-4670-a917-ebfe22281134</vt:lpwstr>
  </property>
  <property fmtid="{D5CDD505-2E9C-101B-9397-08002B2CF9AE}" pid="10" name="MSIP_Label_fde7aacd-7cc4-4c31-9e6f-7ef306428f09_Extended_MSFT_Method">
    <vt:lpwstr>Manual</vt:lpwstr>
  </property>
  <property fmtid="{D5CDD505-2E9C-101B-9397-08002B2CF9AE}" pid="11" name="Sensitivity">
    <vt:lpwstr>#PUBLICO</vt:lpwstr>
  </property>
</Properties>
</file>